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529" r:id="rId2"/>
    <p:sldId id="328" r:id="rId3"/>
    <p:sldId id="354" r:id="rId4"/>
    <p:sldId id="527" r:id="rId5"/>
    <p:sldId id="528" r:id="rId6"/>
    <p:sldId id="401" r:id="rId7"/>
    <p:sldId id="402" r:id="rId8"/>
    <p:sldId id="403" r:id="rId9"/>
    <p:sldId id="355" r:id="rId10"/>
    <p:sldId id="356" r:id="rId11"/>
    <p:sldId id="357" r:id="rId12"/>
    <p:sldId id="358" r:id="rId13"/>
    <p:sldId id="359" r:id="rId14"/>
    <p:sldId id="363" r:id="rId15"/>
    <p:sldId id="464" r:id="rId16"/>
    <p:sldId id="465" r:id="rId17"/>
    <p:sldId id="365" r:id="rId18"/>
    <p:sldId id="364" r:id="rId19"/>
    <p:sldId id="366" r:id="rId20"/>
    <p:sldId id="367" r:id="rId21"/>
    <p:sldId id="368" r:id="rId22"/>
    <p:sldId id="369" r:id="rId23"/>
    <p:sldId id="467" r:id="rId24"/>
    <p:sldId id="468" r:id="rId25"/>
    <p:sldId id="469" r:id="rId26"/>
    <p:sldId id="477" r:id="rId27"/>
    <p:sldId id="454" r:id="rId28"/>
    <p:sldId id="382" r:id="rId29"/>
    <p:sldId id="488" r:id="rId30"/>
    <p:sldId id="487" r:id="rId31"/>
    <p:sldId id="479" r:id="rId32"/>
    <p:sldId id="480" r:id="rId33"/>
    <p:sldId id="481" r:id="rId34"/>
    <p:sldId id="482" r:id="rId35"/>
    <p:sldId id="483" r:id="rId36"/>
    <p:sldId id="448" r:id="rId37"/>
    <p:sldId id="449" r:id="rId38"/>
    <p:sldId id="450" r:id="rId39"/>
    <p:sldId id="404" r:id="rId40"/>
    <p:sldId id="518" r:id="rId41"/>
    <p:sldId id="492" r:id="rId42"/>
    <p:sldId id="378" r:id="rId43"/>
    <p:sldId id="451" r:id="rId44"/>
    <p:sldId id="494" r:id="rId45"/>
    <p:sldId id="512" r:id="rId46"/>
    <p:sldId id="453" r:id="rId47"/>
    <p:sldId id="383" r:id="rId48"/>
    <p:sldId id="381" r:id="rId49"/>
    <p:sldId id="499" r:id="rId50"/>
    <p:sldId id="455" r:id="rId51"/>
    <p:sldId id="502" r:id="rId52"/>
    <p:sldId id="385" r:id="rId53"/>
    <p:sldId id="501" r:id="rId54"/>
    <p:sldId id="503" r:id="rId55"/>
    <p:sldId id="384" r:id="rId56"/>
    <p:sldId id="50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autoAdjust="0"/>
    <p:restoredTop sz="85850" autoAdjust="0"/>
  </p:normalViewPr>
  <p:slideViewPr>
    <p:cSldViewPr snapToGrid="0">
      <p:cViewPr varScale="1">
        <p:scale>
          <a:sx n="105" d="100"/>
          <a:sy n="105"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47</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3/6/23</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3/6/23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3/6/23</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3/6/23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3/6/23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3/6/23</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3/6/23</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3/6/23</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3/6/23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E780-FAB0-B560-A64D-5A1D2923D421}"/>
              </a:ext>
            </a:extLst>
          </p:cNvPr>
          <p:cNvSpPr>
            <a:spLocks noGrp="1"/>
          </p:cNvSpPr>
          <p:nvPr>
            <p:ph type="title"/>
          </p:nvPr>
        </p:nvSpPr>
        <p:spPr/>
        <p:txBody>
          <a:bodyPr>
            <a:normAutofit fontScale="90000"/>
          </a:bodyPr>
          <a:lstStyle/>
          <a:p>
            <a:endParaRPr lang="en-US"/>
          </a:p>
        </p:txBody>
      </p:sp>
      <p:sp>
        <p:nvSpPr>
          <p:cNvPr id="4" name="Date Placeholder 3">
            <a:extLst>
              <a:ext uri="{FF2B5EF4-FFF2-40B4-BE49-F238E27FC236}">
                <a16:creationId xmlns:a16="http://schemas.microsoft.com/office/drawing/2014/main" id="{5AFE13AA-C0E0-A539-24F4-C08DDF086248}"/>
              </a:ext>
            </a:extLst>
          </p:cNvPr>
          <p:cNvSpPr>
            <a:spLocks noGrp="1"/>
          </p:cNvSpPr>
          <p:nvPr>
            <p:ph type="dt" sz="half" idx="10"/>
          </p:nvPr>
        </p:nvSpPr>
        <p:spPr/>
        <p:txBody>
          <a:bodyPr/>
          <a:lstStyle/>
          <a:p>
            <a:fld id="{D753EFC8-4232-4598-94F6-94C0EBAFC469}" type="datetime1">
              <a:rPr lang="en-US" smtClean="0"/>
              <a:t>3/6/23</a:t>
            </a:fld>
            <a:endParaRPr lang="en-US"/>
          </a:p>
        </p:txBody>
      </p:sp>
      <p:sp>
        <p:nvSpPr>
          <p:cNvPr id="5" name="Footer Placeholder 4">
            <a:extLst>
              <a:ext uri="{FF2B5EF4-FFF2-40B4-BE49-F238E27FC236}">
                <a16:creationId xmlns:a16="http://schemas.microsoft.com/office/drawing/2014/main" id="{4A648926-4223-7908-ED82-31CFB1E877C7}"/>
              </a:ext>
            </a:extLst>
          </p:cNvPr>
          <p:cNvSpPr>
            <a:spLocks noGrp="1"/>
          </p:cNvSpPr>
          <p:nvPr>
            <p:ph type="ftr" sz="quarter" idx="11"/>
          </p:nvPr>
        </p:nvSpPr>
        <p:spPr/>
        <p:txBody>
          <a:bodyPr/>
          <a:lstStyle/>
          <a:p>
            <a:r>
              <a:rPr lang="en-US"/>
              <a:t>Kwartler</a:t>
            </a:r>
            <a:endParaRPr lang="en-US" dirty="0"/>
          </a:p>
        </p:txBody>
      </p:sp>
      <p:sp>
        <p:nvSpPr>
          <p:cNvPr id="6" name="Slide Number Placeholder 5">
            <a:extLst>
              <a:ext uri="{FF2B5EF4-FFF2-40B4-BE49-F238E27FC236}">
                <a16:creationId xmlns:a16="http://schemas.microsoft.com/office/drawing/2014/main" id="{51105330-7CC0-3B63-C9F1-33B7DCBC97A2}"/>
              </a:ext>
            </a:extLst>
          </p:cNvPr>
          <p:cNvSpPr>
            <a:spLocks noGrp="1"/>
          </p:cNvSpPr>
          <p:nvPr>
            <p:ph type="sldNum" sz="quarter" idx="4"/>
          </p:nvPr>
        </p:nvSpPr>
        <p:spPr/>
        <p:txBody>
          <a:bodyPr/>
          <a:lstStyle/>
          <a:p>
            <a:fld id="{37290FF7-652B-4475-AEAB-8B1A5D23AE09}" type="slidenum">
              <a:rPr lang="en-US" smtClean="0"/>
              <a:t>1</a:t>
            </a:fld>
            <a:endParaRPr lang="en-US"/>
          </a:p>
        </p:txBody>
      </p:sp>
      <p:pic>
        <p:nvPicPr>
          <p:cNvPr id="7" name="Picture 6">
            <a:extLst>
              <a:ext uri="{FF2B5EF4-FFF2-40B4-BE49-F238E27FC236}">
                <a16:creationId xmlns:a16="http://schemas.microsoft.com/office/drawing/2014/main" id="{F12CDBE8-55FF-A614-9B55-84E5953887C0}"/>
              </a:ext>
            </a:extLst>
          </p:cNvPr>
          <p:cNvPicPr>
            <a:picLocks noChangeAspect="1"/>
          </p:cNvPicPr>
          <p:nvPr/>
        </p:nvPicPr>
        <p:blipFill>
          <a:blip r:embed="rId2"/>
          <a:stretch>
            <a:fillRect/>
          </a:stretch>
        </p:blipFill>
        <p:spPr>
          <a:xfrm>
            <a:off x="381000" y="1202089"/>
            <a:ext cx="7772400" cy="4673278"/>
          </a:xfrm>
          <a:prstGeom prst="rect">
            <a:avLst/>
          </a:prstGeom>
        </p:spPr>
      </p:pic>
      <p:pic>
        <p:nvPicPr>
          <p:cNvPr id="8" name="Picture 7">
            <a:extLst>
              <a:ext uri="{FF2B5EF4-FFF2-40B4-BE49-F238E27FC236}">
                <a16:creationId xmlns:a16="http://schemas.microsoft.com/office/drawing/2014/main" id="{8877C93C-855B-3BFF-93F2-7DE1505C1847}"/>
              </a:ext>
            </a:extLst>
          </p:cNvPr>
          <p:cNvPicPr>
            <a:picLocks noChangeAspect="1"/>
          </p:cNvPicPr>
          <p:nvPr/>
        </p:nvPicPr>
        <p:blipFill>
          <a:blip r:embed="rId3"/>
          <a:stretch>
            <a:fillRect/>
          </a:stretch>
        </p:blipFill>
        <p:spPr>
          <a:xfrm>
            <a:off x="8344709" y="1202089"/>
            <a:ext cx="3466291" cy="2565239"/>
          </a:xfrm>
          <a:prstGeom prst="rect">
            <a:avLst/>
          </a:prstGeom>
        </p:spPr>
      </p:pic>
      <p:pic>
        <p:nvPicPr>
          <p:cNvPr id="9" name="Picture 8">
            <a:extLst>
              <a:ext uri="{FF2B5EF4-FFF2-40B4-BE49-F238E27FC236}">
                <a16:creationId xmlns:a16="http://schemas.microsoft.com/office/drawing/2014/main" id="{967AA4B0-B608-49F1-9358-E4FB3CDFF5CF}"/>
              </a:ext>
            </a:extLst>
          </p:cNvPr>
          <p:cNvPicPr>
            <a:picLocks noChangeAspect="1"/>
          </p:cNvPicPr>
          <p:nvPr/>
        </p:nvPicPr>
        <p:blipFill>
          <a:blip r:embed="rId4"/>
          <a:stretch>
            <a:fillRect/>
          </a:stretch>
        </p:blipFill>
        <p:spPr>
          <a:xfrm>
            <a:off x="8385512" y="4078958"/>
            <a:ext cx="3392448" cy="917851"/>
          </a:xfrm>
          <a:prstGeom prst="rect">
            <a:avLst/>
          </a:prstGeom>
        </p:spPr>
      </p:pic>
    </p:spTree>
    <p:extLst>
      <p:ext uri="{BB962C8B-B14F-4D97-AF65-F5344CB8AC3E}">
        <p14:creationId xmlns:p14="http://schemas.microsoft.com/office/powerpoint/2010/main" val="123247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26</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374301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30</a:t>
            </a:fld>
            <a:endParaRPr lang="en-US"/>
          </a:p>
        </p:txBody>
      </p:sp>
      <p:sp>
        <p:nvSpPr>
          <p:cNvPr id="7" name="TextBox 6"/>
          <p:cNvSpPr txBox="1"/>
          <p:nvPr/>
        </p:nvSpPr>
        <p:spPr>
          <a:xfrm>
            <a:off x="287863" y="1371598"/>
            <a:ext cx="6943439"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532242" cy="646331"/>
          </a:xfrm>
          <a:prstGeom prst="rect">
            <a:avLst/>
          </a:prstGeom>
          <a:noFill/>
        </p:spPr>
        <p:txBody>
          <a:bodyPr wrap="none" rtlCol="0">
            <a:spAutoFit/>
          </a:bodyPr>
          <a:lstStyle/>
          <a:p>
            <a:r>
              <a:rPr lang="en-US" dirty="0"/>
              <a:t>3. In Production:</a:t>
            </a:r>
          </a:p>
          <a:p>
            <a:r>
              <a:rPr lang="en-US" dirty="0"/>
              <a:t>Set up a script to monitor Sunak’s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strike="sngStrike"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312211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45</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8987654"/>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3/6/23</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1249192" y="2228671"/>
            <a:ext cx="9693616"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 – near term excitement</a:t>
            </a:r>
          </a:p>
          <a:p>
            <a:pPr marL="285750" indent="-285750">
              <a:buFont typeface="Arial" panose="020B0604020202020204" pitchFamily="34" charset="0"/>
              <a:buChar char="•"/>
            </a:pPr>
            <a:r>
              <a:rPr lang="en-US" dirty="0" err="1"/>
              <a:t>nSlow</a:t>
            </a:r>
            <a:r>
              <a:rPr lang="en-US" dirty="0"/>
              <a:t>(26)- the longer window to measure (26 periods) – longer term trend</a:t>
            </a:r>
          </a:p>
          <a:p>
            <a:pPr marL="285750" indent="-285750">
              <a:buFont typeface="Arial" panose="020B0604020202020204" pitchFamily="34" charset="0"/>
              <a:buChar char="•"/>
            </a:pPr>
            <a:r>
              <a:rPr lang="en-US" dirty="0" err="1"/>
              <a:t>nSig</a:t>
            </a:r>
            <a:r>
              <a:rPr lang="en-US" dirty="0"/>
              <a:t>(9)- the number of periods used to measure the avg difference “signal” – difference of the two</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1162688"/>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3/6/23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3/6/23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56</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3/6/23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3447</Words>
  <Application>Microsoft Macintosh PowerPoint</Application>
  <PresentationFormat>Widescreen</PresentationFormat>
  <Paragraphs>551</Paragraphs>
  <Slides>56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Consolas</vt:lpstr>
      <vt:lpstr>1_Office Theme</vt:lpstr>
      <vt:lpstr>PowerPoint Presentation</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R has many API related libraries.</vt:lpstr>
      <vt:lpstr>Interpreting a Candlestick Chart</vt:lpstr>
      <vt:lpstr>Let’s Practice! Open A_TTR.R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Agenda</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Agenda</vt:lpstr>
      <vt:lpstr>Moving Average Convergence Divergence</vt:lpstr>
      <vt:lpstr>Moving Average Convergence Divergence</vt:lpstr>
      <vt:lpstr>Moving Average Convergence Divergence</vt:lpstr>
      <vt:lpstr>Moving Average Convergence Divergence</vt:lpstr>
      <vt:lpstr>Agenda</vt:lpstr>
      <vt:lpstr>Open D_TTR.R</vt:lpstr>
      <vt:lpstr>As a momentum indicator…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14</cp:revision>
  <dcterms:created xsi:type="dcterms:W3CDTF">2020-11-02T03:34:41Z</dcterms:created>
  <dcterms:modified xsi:type="dcterms:W3CDTF">2023-03-07T01:14:27Z</dcterms:modified>
</cp:coreProperties>
</file>